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2" r:id="rId4"/>
    <p:sldId id="310" r:id="rId5"/>
    <p:sldId id="303" r:id="rId6"/>
    <p:sldId id="304" r:id="rId7"/>
    <p:sldId id="311" r:id="rId8"/>
    <p:sldId id="305" r:id="rId9"/>
    <p:sldId id="306" r:id="rId10"/>
    <p:sldId id="307" r:id="rId11"/>
    <p:sldId id="314" r:id="rId12"/>
    <p:sldId id="312" r:id="rId13"/>
    <p:sldId id="315" r:id="rId14"/>
    <p:sldId id="316" r:id="rId15"/>
    <p:sldId id="30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22DD3-6C50-41A8-BB85-3834E8C2FF7D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CE85D-4164-422B-ADBD-B58D9C0CA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0C0C-D260-411C-8FAE-4AF9A74F555B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9AEF-863C-4636-9BE1-51817ECD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9AEF-863C-4636-9BE1-51817ECD57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9AEF-863C-4636-9BE1-51817ECD57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B4861-979C-456E-8C88-2C4C42B562F3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3676664" y="6381774"/>
            <a:ext cx="2895600" cy="476250"/>
          </a:xfrm>
        </p:spPr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B9ACF-5264-4C9C-958A-1C3526F0D46B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61A46-34C8-41F6-A036-93EEEB0206BA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EE3DF-AFAD-41CF-84C1-98968D7B0ADB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215082"/>
            <a:ext cx="2895600" cy="47625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DC231-0DEC-415B-8C34-E3E02FA99181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DEAE1-9DBA-4031-8244-1006AA530C54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8102" y="6381750"/>
            <a:ext cx="2895600" cy="476250"/>
          </a:xfrm>
        </p:spPr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E33AA-8A31-414A-9F6A-7CA482ADFBC8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33788" y="6381750"/>
            <a:ext cx="2895600" cy="476250"/>
          </a:xfrm>
        </p:spPr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CB14D-0030-4DB6-805E-508F1466E74E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05226" y="6381750"/>
            <a:ext cx="2895600" cy="476250"/>
          </a:xfrm>
        </p:spPr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6EB87-EF35-4763-9168-805C5D1FC1C0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76664" y="6381750"/>
            <a:ext cx="2895600" cy="476250"/>
          </a:xfrm>
        </p:spPr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DBE21-6C71-4CB2-89BA-A418C00FC07A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43306" y="6381750"/>
            <a:ext cx="2895600" cy="476250"/>
          </a:xfrm>
        </p:spPr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D834-3E97-43C5-8E7D-6274E1FA9CBC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6F7B92-FCCE-4B5F-8C68-B9B508F30244}" type="datetime1">
              <a:rPr lang="en-US" smtClean="0"/>
              <a:pPr/>
              <a:t>2/28/2011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www.tanitsorat.com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793F6D-56E6-44F8-91E2-0ECB35164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8501090" cy="1898653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latin typeface="Angsana New" pitchFamily="18" charset="-34"/>
                <a:cs typeface="Angsana New" pitchFamily="18" charset="-34"/>
              </a:rPr>
              <a:t>Global Change</a:t>
            </a:r>
            <a:endParaRPr lang="en-US" sz="13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286124"/>
            <a:ext cx="7215238" cy="2143140"/>
          </a:xfrm>
        </p:spPr>
        <p:txBody>
          <a:bodyPr>
            <a:noAutofit/>
          </a:bodyPr>
          <a:lstStyle/>
          <a:p>
            <a:pPr algn="ctr"/>
            <a:r>
              <a:rPr lang="th-TH" sz="4000" dirty="0" smtClean="0"/>
              <a:t>โดย </a:t>
            </a:r>
          </a:p>
          <a:p>
            <a:pPr algn="ctr"/>
            <a:r>
              <a:rPr lang="th-TH" sz="4000" dirty="0" smtClean="0"/>
              <a:t>ดร.ธนิต โสรัตน์</a:t>
            </a:r>
          </a:p>
          <a:p>
            <a:pPr algn="ctr"/>
            <a:r>
              <a:rPr lang="th-TH" sz="4000" dirty="0" smtClean="0"/>
              <a:t>รองประธานสภาอุตสาหกรรมแห่งประเทศไทย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28926" y="0"/>
            <a:ext cx="3429024" cy="11429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การปรับตัวภายใต้กระแส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กระแสการเปลี่ยนแปลงของโลก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Global Concern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48" y="1428736"/>
            <a:ext cx="314327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จำแนกผลกระทบที่จะเกิดขึ้น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Global Trend Impact </a:t>
            </a:r>
            <a:endParaRPr lang="en-US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934" y="2714620"/>
            <a:ext cx="3571900" cy="7143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Changing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Risk Management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การจัดการปัจจัยความเสี่ยงจากการเปลี่ยนแปลง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2764" y="3929066"/>
            <a:ext cx="614988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ระยะเฉพาะหน้า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3504" y="3929066"/>
            <a:ext cx="614988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ระยะสั้น</a:t>
            </a:r>
          </a:p>
          <a:p>
            <a:pPr algn="ctr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ปี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0760" y="3929066"/>
            <a:ext cx="614988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ระยะปานกลาง</a:t>
            </a:r>
          </a:p>
          <a:p>
            <a:pPr algn="ctr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ปี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9454" y="3929066"/>
            <a:ext cx="614988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ระยะยาว</a:t>
            </a:r>
          </a:p>
          <a:p>
            <a:pPr algn="ctr"/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20-30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ปี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422" y="5786454"/>
            <a:ext cx="5000660" cy="857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แผนดำเนินธุรกิจต่อเนื่องยั่งยืน 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Business Sustainable Plan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แผนยุทธศาสตร์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(Change Strategic Plan)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4414" y="1500174"/>
            <a:ext cx="2428892" cy="857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แผนรองรับกระแส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การเปลี่ยนแปลง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14414" y="2786058"/>
            <a:ext cx="2428892" cy="17145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ครอบคุมทุกมิติ</a:t>
            </a:r>
          </a:p>
          <a:p>
            <a:pPr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สังคมที่เปลี่ยนแปลง</a:t>
            </a:r>
          </a:p>
          <a:p>
            <a:pPr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เศรษฐกิจบนเศรษฐกิจโลก</a:t>
            </a:r>
          </a:p>
          <a:p>
            <a:pPr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การเมืองระหว่างประเทศ</a:t>
            </a:r>
          </a:p>
          <a:p>
            <a:pPr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สิ่งแวดล้อม (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ECO TOWN)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357686" y="114298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715008" y="235743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6" idx="2"/>
          </p:cNvCxnSpPr>
          <p:nvPr/>
        </p:nvCxnSpPr>
        <p:spPr>
          <a:xfrm rot="5400000">
            <a:off x="5750727" y="353615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429124" y="37861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286380" y="37861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144430" y="378539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7073124" y="378539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572000" y="3643314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ight Arrow 78"/>
          <p:cNvSpPr/>
          <p:nvPr/>
        </p:nvSpPr>
        <p:spPr>
          <a:xfrm rot="10800000">
            <a:off x="3714744" y="2928932"/>
            <a:ext cx="214314" cy="214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2250265" y="2464587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4348" y="4786322"/>
            <a:ext cx="335758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</a:rPr>
              <a:t>เป้าหมาย 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th-TH" sz="2000" b="1" dirty="0" smtClean="0">
                <a:solidFill>
                  <a:schemeClr val="tx1"/>
                </a:solidFill>
              </a:rPr>
              <a:t>คุณภาพชีวิตบนความพอเพียงและยั่งยืน</a:t>
            </a:r>
          </a:p>
        </p:txBody>
      </p:sp>
      <p:sp>
        <p:nvSpPr>
          <p:cNvPr id="34" name="Right Arrow 33"/>
          <p:cNvSpPr/>
          <p:nvPr/>
        </p:nvSpPr>
        <p:spPr>
          <a:xfrm rot="5400000">
            <a:off x="2250265" y="4536289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428992" y="6429396"/>
            <a:ext cx="2895600" cy="476250"/>
          </a:xfrm>
        </p:spPr>
        <p:txBody>
          <a:bodyPr/>
          <a:lstStyle/>
          <a:p>
            <a:r>
              <a:rPr lang="en-US" dirty="0" smtClean="0"/>
              <a:t>www.tanitsorat.com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21" grpId="0" animBg="1"/>
      <p:bldP spid="23" grpId="0" animBg="1"/>
      <p:bldP spid="79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896082"/>
            <a:ext cx="457200" cy="476250"/>
          </a:xfrm>
        </p:spPr>
        <p:txBody>
          <a:bodyPr/>
          <a:lstStyle/>
          <a:p>
            <a:fld id="{2A045381-E70D-4F51-B697-720C04FD2AC7}" type="slidenum">
              <a:rPr lang="en-US"/>
              <a:pPr/>
              <a:t>11</a:t>
            </a:fld>
            <a:endParaRPr lang="th-TH"/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158901" y="1142984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AEC : 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ประชาคมเศรษฐกิจ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อาเซียน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2015</a:t>
            </a:r>
            <a:endParaRPr lang="th-TH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9750" y="2933724"/>
            <a:ext cx="8280400" cy="1311275"/>
          </a:xfrm>
          <a:prstGeom prst="rect">
            <a:avLst/>
          </a:prstGeom>
          <a:solidFill>
            <a:srgbClr val="FF99CC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i="1">
                <a:latin typeface="Cordia New" pitchFamily="34" charset="-34"/>
                <a:cs typeface="Cordia New" pitchFamily="34" charset="-34"/>
              </a:rPr>
              <a:t>“ ขจัดภาษีนำเข้าสินค้าทุกรายการ ”</a:t>
            </a:r>
          </a:p>
          <a:p>
            <a:pPr algn="ctr">
              <a:spcBef>
                <a:spcPct val="50000"/>
              </a:spcBef>
            </a:pPr>
            <a:r>
              <a:rPr lang="th-TH" sz="3200" b="1" i="1">
                <a:latin typeface="Cordia New" pitchFamily="34" charset="-34"/>
                <a:cs typeface="Cordia New" pitchFamily="34" charset="-34"/>
              </a:rPr>
              <a:t>ส่งออกสินค้าไปอาเซียน ไม่ต้องเสียภาษีนำเข้า</a:t>
            </a:r>
            <a:endParaRPr lang="th-TH" sz="3200" i="1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4511699"/>
            <a:ext cx="2168525" cy="633413"/>
            <a:chOff x="1927" y="1888"/>
            <a:chExt cx="1503" cy="399"/>
          </a:xfrm>
        </p:grpSpPr>
        <p:sp>
          <p:nvSpPr>
            <p:cNvPr id="145413" name="AutoShape 5"/>
            <p:cNvSpPr>
              <a:spLocks noChangeArrowheads="1"/>
            </p:cNvSpPr>
            <p:nvPr/>
          </p:nvSpPr>
          <p:spPr bwMode="auto">
            <a:xfrm>
              <a:off x="1927" y="1888"/>
              <a:ext cx="1503" cy="399"/>
            </a:xfrm>
            <a:prstGeom prst="rightArrow">
              <a:avLst>
                <a:gd name="adj1" fmla="val 50000"/>
                <a:gd name="adj2" fmla="val 9417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2018" y="1933"/>
              <a:ext cx="1302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th-TH" sz="2400">
                  <a:solidFill>
                    <a:srgbClr val="FFFF99"/>
                  </a:solidFill>
                </a:rPr>
                <a:t>ลดภาษีตามลำดับ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76600" y="4513287"/>
            <a:ext cx="5113338" cy="1731962"/>
            <a:chOff x="2064" y="1798"/>
            <a:chExt cx="3221" cy="1091"/>
          </a:xfrm>
        </p:grpSpPr>
        <p:sp>
          <p:nvSpPr>
            <p:cNvPr id="145416" name="Rectangle 8"/>
            <p:cNvSpPr>
              <a:spLocks noChangeArrowheads="1"/>
            </p:cNvSpPr>
            <p:nvPr/>
          </p:nvSpPr>
          <p:spPr bwMode="auto">
            <a:xfrm>
              <a:off x="2064" y="2570"/>
              <a:ext cx="2269" cy="319"/>
            </a:xfrm>
            <a:prstGeom prst="rect">
              <a:avLst/>
            </a:prstGeom>
            <a:solidFill>
              <a:srgbClr val="C0C0C0">
                <a:alpha val="7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th-TH" b="1"/>
                <a:t>เวียดนาม ลาว พม่า กัมพูชา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394" y="1798"/>
              <a:ext cx="891" cy="1089"/>
              <a:chOff x="4513" y="1480"/>
              <a:chExt cx="499" cy="929"/>
            </a:xfrm>
          </p:grpSpPr>
          <p:sp>
            <p:nvSpPr>
              <p:cNvPr id="145418" name="Rectangle 10"/>
              <p:cNvSpPr>
                <a:spLocks noChangeArrowheads="1"/>
              </p:cNvSpPr>
              <p:nvPr/>
            </p:nvSpPr>
            <p:spPr bwMode="auto">
              <a:xfrm>
                <a:off x="4513" y="2132"/>
                <a:ext cx="499" cy="2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th-TH" b="1"/>
                  <a:t>ภาษี </a:t>
                </a:r>
                <a:r>
                  <a:rPr lang="en-US" sz="2400" b="1"/>
                  <a:t>0%</a:t>
                </a:r>
                <a:endParaRPr lang="th-TH" sz="2400" b="1"/>
              </a:p>
            </p:txBody>
          </p:sp>
          <p:sp>
            <p:nvSpPr>
              <p:cNvPr id="145419" name="Rectangle 11"/>
              <p:cNvSpPr>
                <a:spLocks noChangeArrowheads="1"/>
              </p:cNvSpPr>
              <p:nvPr/>
            </p:nvSpPr>
            <p:spPr bwMode="auto">
              <a:xfrm>
                <a:off x="4513" y="1806"/>
                <a:ext cx="49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45420" name="Rectangle 12"/>
              <p:cNvSpPr>
                <a:spLocks noChangeArrowheads="1"/>
              </p:cNvSpPr>
              <p:nvPr/>
            </p:nvSpPr>
            <p:spPr bwMode="auto">
              <a:xfrm>
                <a:off x="4513" y="1480"/>
                <a:ext cx="499" cy="32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th-TH" sz="3600" b="1"/>
                  <a:t>ปี </a:t>
                </a:r>
                <a:r>
                  <a:rPr lang="th-TH" sz="3200" b="1"/>
                  <a:t>255</a:t>
                </a:r>
                <a:r>
                  <a:rPr lang="en-US" sz="3200" b="1"/>
                  <a:t>8</a:t>
                </a:r>
                <a:endParaRPr lang="th-TH" sz="3200" b="1"/>
              </a:p>
            </p:txBody>
          </p:sp>
          <p:sp>
            <p:nvSpPr>
              <p:cNvPr id="145421" name="Line 13"/>
              <p:cNvSpPr>
                <a:spLocks noChangeShapeType="1"/>
              </p:cNvSpPr>
              <p:nvPr/>
            </p:nvSpPr>
            <p:spPr bwMode="auto">
              <a:xfrm>
                <a:off x="4513" y="1480"/>
                <a:ext cx="49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2" name="Line 14"/>
              <p:cNvSpPr>
                <a:spLocks noChangeShapeType="1"/>
              </p:cNvSpPr>
              <p:nvPr/>
            </p:nvSpPr>
            <p:spPr bwMode="auto">
              <a:xfrm>
                <a:off x="4513" y="1806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3" name="Line 15"/>
              <p:cNvSpPr>
                <a:spLocks noChangeShapeType="1"/>
              </p:cNvSpPr>
              <p:nvPr/>
            </p:nvSpPr>
            <p:spPr bwMode="auto">
              <a:xfrm>
                <a:off x="4513" y="2409"/>
                <a:ext cx="49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4" name="Line 16"/>
              <p:cNvSpPr>
                <a:spLocks noChangeShapeType="1"/>
              </p:cNvSpPr>
              <p:nvPr/>
            </p:nvSpPr>
            <p:spPr bwMode="auto">
              <a:xfrm>
                <a:off x="4513" y="1480"/>
                <a:ext cx="0" cy="92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5" name="Line 17"/>
              <p:cNvSpPr>
                <a:spLocks noChangeShapeType="1"/>
              </p:cNvSpPr>
              <p:nvPr/>
            </p:nvSpPr>
            <p:spPr bwMode="auto">
              <a:xfrm>
                <a:off x="5012" y="1480"/>
                <a:ext cx="0" cy="92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6" name="Line 18"/>
              <p:cNvSpPr>
                <a:spLocks noChangeShapeType="1"/>
              </p:cNvSpPr>
              <p:nvPr/>
            </p:nvSpPr>
            <p:spPr bwMode="auto">
              <a:xfrm>
                <a:off x="4513" y="2132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275013" y="4511699"/>
            <a:ext cx="3605212" cy="1157288"/>
            <a:chOff x="2063" y="1797"/>
            <a:chExt cx="2271" cy="729"/>
          </a:xfrm>
        </p:grpSpPr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2063" y="2207"/>
              <a:ext cx="1361" cy="319"/>
            </a:xfrm>
            <a:prstGeom prst="rect">
              <a:avLst/>
            </a:prstGeom>
            <a:solidFill>
              <a:srgbClr val="33CCCC">
                <a:alpha val="50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th-TH" b="1"/>
                <a:t>อาเซียน - 6</a:t>
              </a:r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470" y="1797"/>
              <a:ext cx="864" cy="725"/>
              <a:chOff x="3878" y="1480"/>
              <a:chExt cx="559" cy="603"/>
            </a:xfrm>
          </p:grpSpPr>
          <p:sp>
            <p:nvSpPr>
              <p:cNvPr id="145430" name="Rectangle 22"/>
              <p:cNvSpPr>
                <a:spLocks noChangeArrowheads="1"/>
              </p:cNvSpPr>
              <p:nvPr/>
            </p:nvSpPr>
            <p:spPr bwMode="auto">
              <a:xfrm>
                <a:off x="3878" y="1806"/>
                <a:ext cx="559" cy="277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th-TH" b="1"/>
                  <a:t>ภาษี </a:t>
                </a:r>
                <a:r>
                  <a:rPr lang="en-US" sz="2400" b="1"/>
                  <a:t>0%</a:t>
                </a:r>
                <a:endParaRPr lang="th-TH" sz="2400" b="1"/>
              </a:p>
            </p:txBody>
          </p:sp>
          <p:sp>
            <p:nvSpPr>
              <p:cNvPr id="145431" name="Rectangle 23"/>
              <p:cNvSpPr>
                <a:spLocks noChangeArrowheads="1"/>
              </p:cNvSpPr>
              <p:nvPr/>
            </p:nvSpPr>
            <p:spPr bwMode="auto">
              <a:xfrm>
                <a:off x="3878" y="1480"/>
                <a:ext cx="559" cy="32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th-TH" sz="3600" b="1"/>
                  <a:t>ปี </a:t>
                </a:r>
                <a:r>
                  <a:rPr lang="th-TH" sz="3200" b="1"/>
                  <a:t>2553</a:t>
                </a:r>
              </a:p>
            </p:txBody>
          </p:sp>
          <p:sp>
            <p:nvSpPr>
              <p:cNvPr id="145432" name="Line 24"/>
              <p:cNvSpPr>
                <a:spLocks noChangeShapeType="1"/>
              </p:cNvSpPr>
              <p:nvPr/>
            </p:nvSpPr>
            <p:spPr bwMode="auto">
              <a:xfrm>
                <a:off x="3878" y="1480"/>
                <a:ext cx="55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3" name="Line 25"/>
              <p:cNvSpPr>
                <a:spLocks noChangeShapeType="1"/>
              </p:cNvSpPr>
              <p:nvPr/>
            </p:nvSpPr>
            <p:spPr bwMode="auto">
              <a:xfrm>
                <a:off x="3878" y="1806"/>
                <a:ext cx="5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4" name="Line 26"/>
              <p:cNvSpPr>
                <a:spLocks noChangeShapeType="1"/>
              </p:cNvSpPr>
              <p:nvPr/>
            </p:nvSpPr>
            <p:spPr bwMode="auto">
              <a:xfrm>
                <a:off x="3878" y="2083"/>
                <a:ext cx="55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5" name="Line 27"/>
              <p:cNvSpPr>
                <a:spLocks noChangeShapeType="1"/>
              </p:cNvSpPr>
              <p:nvPr/>
            </p:nvSpPr>
            <p:spPr bwMode="auto">
              <a:xfrm>
                <a:off x="3878" y="1480"/>
                <a:ext cx="0" cy="60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6" name="Line 28"/>
              <p:cNvSpPr>
                <a:spLocks noChangeShapeType="1"/>
              </p:cNvSpPr>
              <p:nvPr/>
            </p:nvSpPr>
            <p:spPr bwMode="auto">
              <a:xfrm>
                <a:off x="4437" y="1480"/>
                <a:ext cx="0" cy="60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2411413" y="1781199"/>
            <a:ext cx="4321175" cy="10064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000" b="1">
                <a:solidFill>
                  <a:srgbClr val="FFFF99"/>
                </a:solidFill>
                <a:latin typeface="Cordia New" pitchFamily="34" charset="-34"/>
                <a:cs typeface="Cordia New" pitchFamily="34" charset="-34"/>
              </a:rPr>
              <a:t>การเป็นฐานการผลิตร่วมกัน </a:t>
            </a:r>
            <a:r>
              <a:rPr lang="en-US" sz="3000" b="1">
                <a:solidFill>
                  <a:srgbClr val="FFFF99"/>
                </a:solidFill>
                <a:latin typeface="Cordia New" pitchFamily="34" charset="-34"/>
                <a:cs typeface="Cordia New" pitchFamily="34" charset="-34"/>
              </a:rPr>
              <a:t>Customs Union &amp; Co-Production</a:t>
            </a:r>
            <a:endParaRPr lang="th-TH" sz="3000" b="1">
              <a:solidFill>
                <a:srgbClr val="FFFF9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5438" name="Text Box 30"/>
          <p:cNvSpPr txBox="1">
            <a:spLocks noChangeArrowheads="1"/>
          </p:cNvSpPr>
          <p:nvPr/>
        </p:nvSpPr>
        <p:spPr bwMode="auto">
          <a:xfrm>
            <a:off x="323850" y="6461149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200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000">
                <a:latin typeface="Cordia New" pitchFamily="34" charset="-34"/>
                <a:cs typeface="Cordia New" pitchFamily="34" charset="-34"/>
              </a:rPr>
              <a:t>กรมเจรจาการค้าระหว่างประเทศ</a:t>
            </a:r>
          </a:p>
        </p:txBody>
      </p:sp>
      <p:pic>
        <p:nvPicPr>
          <p:cNvPr id="145439" name="Picture 31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373587"/>
            <a:ext cx="2663825" cy="1997075"/>
          </a:xfrm>
          <a:prstGeom prst="rect">
            <a:avLst/>
          </a:prstGeom>
          <a:noFill/>
        </p:spPr>
      </p:pic>
      <p:sp>
        <p:nvSpPr>
          <p:cNvPr id="35" name="Oval 34"/>
          <p:cNvSpPr/>
          <p:nvPr/>
        </p:nvSpPr>
        <p:spPr>
          <a:xfrm>
            <a:off x="3286116" y="0"/>
            <a:ext cx="3143272" cy="11429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Regional Change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animBg="1" autoUpdateAnimBg="0"/>
      <p:bldP spid="145437" grpId="0" animBg="1"/>
      <p:bldP spid="145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43240" y="0"/>
            <a:ext cx="3071834" cy="11429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Regional Change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868" y="2786058"/>
            <a:ext cx="2295153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กลยุทธ์ที่ใช้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3306" y="3571876"/>
            <a:ext cx="2143140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ด้านการแข่งขัน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3306" y="4286256"/>
            <a:ext cx="2214578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ด้านบูรณาการ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286116" y="5000636"/>
            <a:ext cx="2938096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ด้านการคงอยู่ของธุรกิจที่ยั่งยืน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0430" y="1571612"/>
            <a:ext cx="2366591" cy="8572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AEC Society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500562" y="114298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28926" y="5857892"/>
            <a:ext cx="3643338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เป้าหมาย </a:t>
            </a:r>
            <a:r>
              <a:rPr lang="en-US" sz="2000" b="1" dirty="0" smtClean="0"/>
              <a:t>: </a:t>
            </a:r>
            <a:r>
              <a:rPr lang="th-TH" sz="2000" b="1" dirty="0" smtClean="0"/>
              <a:t>การคงอยู่ขององค์กร</a:t>
            </a:r>
          </a:p>
          <a:p>
            <a:pPr algn="ctr"/>
            <a:r>
              <a:rPr lang="th-TH" sz="2000" b="1" dirty="0" smtClean="0"/>
              <a:t>ขีดความสามารถในการแข่งขันประเทศ</a:t>
            </a:r>
            <a:endParaRPr lang="en-US" sz="2000" b="1" dirty="0"/>
          </a:p>
        </p:txBody>
      </p:sp>
      <p:sp>
        <p:nvSpPr>
          <p:cNvPr id="33" name="Down Arrow 32"/>
          <p:cNvSpPr/>
          <p:nvPr/>
        </p:nvSpPr>
        <p:spPr>
          <a:xfrm>
            <a:off x="4572000" y="250030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572000" y="321468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4572000" y="400050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572000" y="471488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572000" y="550070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3357554" y="6381750"/>
            <a:ext cx="2895600" cy="476250"/>
          </a:xfrm>
        </p:spPr>
        <p:txBody>
          <a:bodyPr/>
          <a:lstStyle/>
          <a:p>
            <a:r>
              <a:rPr lang="en-US" dirty="0" smtClean="0"/>
              <a:t>www.tanitsorat.com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8"/>
            <a:ext cx="792961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Global Trend Impact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แนวโน้มของโลกที่ต้องเผชิญในอนาคต....พร้อมแล้วหรือยังที่จะรับมือ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?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786842" cy="378621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Global Media :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จะมีอิทธิพลต่อการชี้นำความคิดของผู้คน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Global Society : 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สังคมโลกจะมาแทนที่ประเทศ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Global Consensus :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ความร่วมมือของประเทศต่างๆ จะไปสู่ทิศทางเดียวกัน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Global Economic Linkage : 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เศรษฐกิจแต่ละประเทศจะเชื่อมต่อเป็นหนึ่งเดียวกัน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Global Regulator Approach :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กฎหมายโลกจะมีผลบังคับใช้นำไปสู่รัฐบาลแห่งโลก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Global Climate Impact : 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จะทำให้โลกใบนี้ไม่เหมือนเดิม</a:t>
            </a:r>
            <a:endParaRPr lang="en-US" sz="28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Global Warming Scenario :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สภาวะโลกร้อนจะเป็นโจทย์ใหญ่ของโลกในทศวรรษหน้า</a:t>
            </a:r>
          </a:p>
        </p:txBody>
      </p:sp>
      <p:pic>
        <p:nvPicPr>
          <p:cNvPr id="4" name="Picture 3" descr="articles_ori_02022010091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857760"/>
            <a:ext cx="3204537" cy="2000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85728"/>
            <a:ext cx="7929618" cy="27860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		“After the development of the atomic bomb in 1945, world had changed. </a:t>
            </a:r>
            <a:br>
              <a:rPr lang="en-US" dirty="0" smtClean="0">
                <a:latin typeface="Batang" pitchFamily="18" charset="-127"/>
                <a:ea typeface="Batang" pitchFamily="18" charset="-127"/>
              </a:rPr>
            </a:br>
            <a:r>
              <a:rPr lang="en-US" dirty="0" smtClean="0">
                <a:latin typeface="Batang" pitchFamily="18" charset="-127"/>
                <a:ea typeface="Batang" pitchFamily="18" charset="-127"/>
              </a:rPr>
              <a:t>The most challenging problems. </a:t>
            </a:r>
          </a:p>
          <a:p>
            <a:pPr algn="thaiDist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		</a:t>
            </a:r>
            <a:r>
              <a:rPr lang="en-US" smtClean="0">
                <a:latin typeface="Batang" pitchFamily="18" charset="-127"/>
                <a:ea typeface="Batang" pitchFamily="18" charset="-127"/>
              </a:rPr>
              <a:t>We </a:t>
            </a:r>
            <a:r>
              <a:rPr lang="en-US" smtClean="0">
                <a:latin typeface="Batang" pitchFamily="18" charset="-127"/>
                <a:ea typeface="Batang" pitchFamily="18" charset="-127"/>
              </a:rPr>
              <a:t>must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face in the future that humanity required an entirely new of thinking.”</a:t>
            </a:r>
          </a:p>
          <a:p>
            <a:pPr algn="thaiDist">
              <a:buNone/>
            </a:pP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4286256"/>
            <a:ext cx="4450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Monotype Corsiva" pitchFamily="66" charset="0"/>
              </a:rPr>
              <a:t>ALBERT  EINSTEIN</a:t>
            </a:r>
            <a:endParaRPr lang="en-US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4" descr="albert_ei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357562"/>
            <a:ext cx="2624159" cy="33332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z="1600" b="1" smtClean="0"/>
              <a:pPr/>
              <a:t>14</a:t>
            </a:fld>
            <a:endParaRPr lang="en-US" sz="1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lobal-logis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0"/>
            <a:ext cx="5410200" cy="3048000"/>
          </a:xfrm>
          <a:prstGeom prst="rect">
            <a:avLst/>
          </a:prstGeom>
        </p:spPr>
      </p:pic>
      <p:pic>
        <p:nvPicPr>
          <p:cNvPr id="161795" name="Picture 3" descr="asean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214686"/>
            <a:ext cx="3984625" cy="2989263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6DBB-4FB8-4909-88B9-31009EC6A98C}" type="slidenum">
              <a:rPr lang="en-US"/>
              <a:pPr/>
              <a:t>15</a:t>
            </a:fld>
            <a:endParaRPr lang="th-TH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755650" y="5911874"/>
            <a:ext cx="5253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CC"/>
                </a:solidFill>
              </a:rPr>
              <a:t>ข้อมูลเพิ่มเติมที่ </a:t>
            </a:r>
            <a:r>
              <a:rPr lang="en-US" b="1" dirty="0">
                <a:solidFill>
                  <a:srgbClr val="0000CC"/>
                </a:solidFill>
              </a:rPr>
              <a:t>www.tanitsorat.com </a:t>
            </a:r>
            <a:r>
              <a:rPr lang="th-TH" b="1" dirty="0">
                <a:solidFill>
                  <a:srgbClr val="0000CC"/>
                </a:solidFill>
              </a:rPr>
              <a:t/>
            </a:r>
            <a:br>
              <a:rPr lang="th-TH" b="1" dirty="0">
                <a:solidFill>
                  <a:srgbClr val="0000CC"/>
                </a:solidFill>
              </a:rPr>
            </a:br>
            <a:r>
              <a:rPr lang="th-TH" b="1" dirty="0">
                <a:solidFill>
                  <a:srgbClr val="0000CC"/>
                </a:solidFill>
              </a:rPr>
              <a:t>หรือ            </a:t>
            </a:r>
            <a:r>
              <a:rPr lang="en-US" b="1" dirty="0">
                <a:solidFill>
                  <a:srgbClr val="0000CC"/>
                </a:solidFill>
              </a:rPr>
              <a:t>www.fti.or.th</a:t>
            </a:r>
            <a:endParaRPr lang="th-TH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indu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0"/>
            <a:ext cx="2643206" cy="3388726"/>
          </a:xfrm>
          <a:prstGeom prst="rect">
            <a:avLst/>
          </a:prstGeom>
        </p:spPr>
      </p:pic>
      <p:pic>
        <p:nvPicPr>
          <p:cNvPr id="9" name="Picture 8" descr="image0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2643182"/>
            <a:ext cx="1190068" cy="1733533"/>
          </a:xfrm>
          <a:prstGeom prst="rect">
            <a:avLst/>
          </a:prstGeom>
        </p:spPr>
      </p:pic>
      <p:pic>
        <p:nvPicPr>
          <p:cNvPr id="10" name="Picture 9" descr="untitled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3429000"/>
            <a:ext cx="2142857" cy="2142857"/>
          </a:xfrm>
          <a:prstGeom prst="rect">
            <a:avLst/>
          </a:prstGeom>
        </p:spPr>
      </p:pic>
      <p:pic>
        <p:nvPicPr>
          <p:cNvPr id="12" name="Picture 11" descr="face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834" y="4857760"/>
            <a:ext cx="1142725" cy="1142725"/>
          </a:xfrm>
          <a:prstGeom prst="rect">
            <a:avLst/>
          </a:prstGeom>
        </p:spPr>
      </p:pic>
      <p:pic>
        <p:nvPicPr>
          <p:cNvPr id="11" name="Picture 10" descr="twitt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2918"/>
            <a:ext cx="2571768" cy="1851018"/>
          </a:xfrm>
          <a:prstGeom prst="rect">
            <a:avLst/>
          </a:prstGeom>
        </p:spPr>
      </p:pic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2900" b="1" dirty="0">
                <a:solidFill>
                  <a:srgbClr val="FFFF00"/>
                </a:solidFill>
              </a:rPr>
              <a:t>END</a:t>
            </a:r>
            <a:endParaRPr lang="th-TH" sz="12900" b="1" dirty="0">
              <a:solidFill>
                <a:srgbClr val="FFFF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3643338" cy="407196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CHANGE</a:t>
            </a:r>
            <a:endParaRPr lang="th-TH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เปลี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ยนแปลง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ของแปลกใหม่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การแทนที่ทำให้แตกต่าง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(V)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การเปลี่ยน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(V)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357686" y="2143116"/>
            <a:ext cx="114300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3570" y="1857364"/>
            <a:ext cx="2357454" cy="1357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</a:rPr>
              <a:t>อนิจจัง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5643570" y="142876"/>
            <a:ext cx="2357454" cy="1571612"/>
          </a:xfrm>
          <a:prstGeom prst="triangle">
            <a:avLst>
              <a:gd name="adj" fmla="val 496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การไม่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เหมือนเดิม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43570" y="3357562"/>
            <a:ext cx="2370184" cy="1500198"/>
            <a:chOff x="6286512" y="4643446"/>
            <a:chExt cx="2370184" cy="1545558"/>
          </a:xfrm>
        </p:grpSpPr>
        <p:sp>
          <p:nvSpPr>
            <p:cNvPr id="9" name="Isosceles Triangle 8"/>
            <p:cNvSpPr/>
            <p:nvPr/>
          </p:nvSpPr>
          <p:spPr>
            <a:xfrm rot="10800000">
              <a:off x="6286512" y="4643446"/>
              <a:ext cx="2370184" cy="1545558"/>
            </a:xfrm>
            <a:prstGeom prst="triangle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" wrap="non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72264" y="4691730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solidFill>
                    <a:schemeClr val="accent2"/>
                  </a:solidFill>
                </a:rPr>
                <a:t>ความไม่แน่นอน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4282" y="5214974"/>
            <a:ext cx="3786214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Global Trend </a:t>
            </a:r>
          </a:p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แนวโน้มที่จะเกิดขึ้นในอนาคต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3504" y="5000636"/>
            <a:ext cx="3857652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Global Change Management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การจัดการกระแสของการเปลี่ยนแปลง</a:t>
            </a:r>
            <a:endParaRPr lang="en-US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การจัดการองค์กรระดับประเทศ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การจัดการองค์กรธุรกิจ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การจัดการองค์กรในครัวเรือน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1750199" y="4286256"/>
            <a:ext cx="78581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286248" y="5429264"/>
            <a:ext cx="71438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488" y="-24"/>
            <a:ext cx="3500462" cy="14287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 smtClean="0"/>
              <a:t>SOCIAL CHANGE</a:t>
            </a:r>
            <a:endParaRPr lang="th-TH" sz="2800" b="1" dirty="0" smtClean="0"/>
          </a:p>
          <a:p>
            <a:pPr algn="ctr"/>
            <a:r>
              <a:rPr lang="th-TH" sz="2800" b="1" dirty="0" smtClean="0"/>
              <a:t>การเปลี่ยนแปลงในเชิงสังคม</a:t>
            </a:r>
            <a:endParaRPr lang="en-US" sz="2800" b="1" dirty="0"/>
          </a:p>
        </p:txBody>
      </p:sp>
      <p:pic>
        <p:nvPicPr>
          <p:cNvPr id="9" name="Picture 8" descr="1410gc3.jpg"/>
          <p:cNvPicPr>
            <a:picLocks noChangeAspect="1"/>
          </p:cNvPicPr>
          <p:nvPr/>
        </p:nvPicPr>
        <p:blipFill>
          <a:blip r:embed="rId2"/>
          <a:srcRect l="8067" r="7071"/>
          <a:stretch>
            <a:fillRect/>
          </a:stretch>
        </p:blipFill>
        <p:spPr>
          <a:xfrm>
            <a:off x="5643570" y="2000240"/>
            <a:ext cx="1938805" cy="1506714"/>
          </a:xfrm>
          <a:prstGeom prst="rect">
            <a:avLst/>
          </a:prstGeom>
        </p:spPr>
      </p:pic>
      <p:pic>
        <p:nvPicPr>
          <p:cNvPr id="11" name="Picture 10" descr="cmdimg17410.jpg"/>
          <p:cNvPicPr>
            <a:picLocks noChangeAspect="1"/>
          </p:cNvPicPr>
          <p:nvPr/>
        </p:nvPicPr>
        <p:blipFill>
          <a:blip r:embed="rId3" cstate="print"/>
          <a:srcRect l="21956" t="29160" r="6688" b="12519"/>
          <a:stretch>
            <a:fillRect/>
          </a:stretch>
        </p:blipFill>
        <p:spPr>
          <a:xfrm>
            <a:off x="0" y="2214554"/>
            <a:ext cx="986738" cy="1214446"/>
          </a:xfrm>
          <a:prstGeom prst="rect">
            <a:avLst/>
          </a:prstGeom>
        </p:spPr>
      </p:pic>
      <p:pic>
        <p:nvPicPr>
          <p:cNvPr id="13" name="Picture 12" descr="a_spyri1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1915" y="2071678"/>
            <a:ext cx="1192085" cy="1574386"/>
          </a:xfrm>
          <a:prstGeom prst="rect">
            <a:avLst/>
          </a:prstGeom>
        </p:spPr>
      </p:pic>
      <p:pic>
        <p:nvPicPr>
          <p:cNvPr id="14" name="Picture 13" descr="CO0013---.jpg"/>
          <p:cNvPicPr>
            <a:picLocks noChangeAspect="1"/>
          </p:cNvPicPr>
          <p:nvPr/>
        </p:nvPicPr>
        <p:blipFill>
          <a:blip r:embed="rId5"/>
          <a:srcRect r="63656"/>
          <a:stretch>
            <a:fillRect/>
          </a:stretch>
        </p:blipFill>
        <p:spPr>
          <a:xfrm>
            <a:off x="3786182" y="1428736"/>
            <a:ext cx="1230958" cy="2357454"/>
          </a:xfrm>
          <a:prstGeom prst="rect">
            <a:avLst/>
          </a:prstGeom>
        </p:spPr>
      </p:pic>
      <p:pic>
        <p:nvPicPr>
          <p:cNvPr id="16" name="Picture 15" descr="earth-transparent.pn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2285984" y="3357562"/>
            <a:ext cx="4786346" cy="3938131"/>
          </a:xfrm>
          <a:prstGeom prst="rect">
            <a:avLst/>
          </a:prstGeom>
        </p:spPr>
      </p:pic>
      <p:pic>
        <p:nvPicPr>
          <p:cNvPr id="17" name="Picture 16" descr="Team-shot-08.jpg"/>
          <p:cNvPicPr>
            <a:picLocks noChangeAspect="1"/>
          </p:cNvPicPr>
          <p:nvPr/>
        </p:nvPicPr>
        <p:blipFill>
          <a:blip r:embed="rId7" cstate="print"/>
          <a:srcRect l="5000" t="6663" r="5000" b="13386"/>
          <a:stretch>
            <a:fillRect/>
          </a:stretch>
        </p:blipFill>
        <p:spPr>
          <a:xfrm>
            <a:off x="3143240" y="4714884"/>
            <a:ext cx="3086122" cy="114300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000100" y="25717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214942" y="2571744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572396" y="257174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thics_talk_skill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42" y="1857364"/>
            <a:ext cx="1242579" cy="195262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000364" y="25717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14678" y="4143380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อัตราการเกิด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90 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ล้านคนต่อปี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6000768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การจัดระเบียบโลกใหม่ในอนาคต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15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933688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Social Change : 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ความเปลี่ยนแปลงทางสังคม</a:t>
            </a:r>
            <a:endParaRPr lang="en-US" sz="4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8001056" cy="5072098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การเปลี่ยนแปลงทางแนวคิดที่ต่างไปจากเดิม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(Transformation Society)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สังคมสูงอายุ 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(อัตราการเด็กไทยเกิดลดจาก 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1.2 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ล้านคน/ปี เหลือเพียง 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0.9 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ล้านคน/ปี สังคมไทยในอนาคตจะขาดคนรุ่นใหม่เข้ามาทดแทน)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สังคมนิเวศ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ให้ความสำคัญต่อสิ่งแวดล้อมในระดับสากล (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International NGOs)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สังคมอุตสาหกรรม เน้นวัตถุ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(สังคมชนบทจะหมดไป)</a:t>
            </a: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สังคมบนฐานการแข่งขันทำให้สังคมซับซ้อนและวุ่นวาย</a:t>
            </a: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สังคมบนความเป็นประชากรโลก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ASEAN+6 / AEC/ GMS / IMT-GT /  BIMSTEC / MJ-CI / WTO / UN</a:t>
            </a: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ประชากรโลกในปี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2030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จะเพิ่มเป็น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8,000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ล้านคน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(จะก่อให้เกิดการขาดแคลนอาหารและแหล่งน้ำบริโภค ความต้องการอาหารเพิ่มขึ้น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40%)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การจัดระเบียนสังคมโลกใหม่ภายใต้ภาษา ศิลปะ และวัฒนธรรมเดียวกัน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2643182"/>
            <a:ext cx="2571736" cy="1643074"/>
          </a:xfrm>
          <a:prstGeom prst="ellipse">
            <a:avLst/>
          </a:prstGeom>
          <a:gradFill flip="none" rotWithShape="0">
            <a:gsLst>
              <a:gs pos="0">
                <a:schemeClr val="accent3">
                  <a:tint val="92000"/>
                  <a:satMod val="170000"/>
                </a:schemeClr>
              </a:gs>
              <a:gs pos="15000">
                <a:schemeClr val="accent3">
                  <a:tint val="92000"/>
                  <a:shade val="99000"/>
                  <a:satMod val="170000"/>
                </a:schemeClr>
              </a:gs>
              <a:gs pos="62000">
                <a:schemeClr val="accent3">
                  <a:tint val="96000"/>
                  <a:shade val="80000"/>
                  <a:satMod val="170000"/>
                </a:schemeClr>
              </a:gs>
              <a:gs pos="97000">
                <a:schemeClr val="accent3">
                  <a:tint val="98000"/>
                  <a:shade val="63000"/>
                  <a:satMod val="170000"/>
                </a:schemeClr>
              </a:gs>
              <a:gs pos="100000">
                <a:schemeClr val="accent3">
                  <a:shade val="62000"/>
                  <a:satMod val="1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การเปลี่ยนแปลงทางเศรษฐกิจ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1000108"/>
            <a:ext cx="2500330" cy="9478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AGE 1: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Age of Agriculture 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เศรษฐกิจเกษตร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10,000 B.C. - 1760 A.D.</a:t>
            </a:r>
            <a:endParaRPr lang="th-TH" sz="2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116" y="2019416"/>
            <a:ext cx="2928958" cy="10001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AGE 2: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Age of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Energy  &amp; Technology</a:t>
            </a:r>
          </a:p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เศรษฐกิจพึ่งพิงพลังงานและเทคโนโลยี</a:t>
            </a:r>
          </a:p>
          <a:p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1790 A.D./1980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A.D.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-ปัจจุบัน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116" y="3143248"/>
            <a:ext cx="3143272" cy="10715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AGE 3 :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Information Technology Society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เศรษฐกิจข้อมูลข่าวสาร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2000 A.D.-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อนาคต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4357694"/>
            <a:ext cx="4071966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AGE 4 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Robot –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Nano-Bio&amp;Green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technology  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เศรษฐกิจเสมือนจริง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หุ่นยนต์ นาโน- เทคโนโลยีชีวภาพ)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2025 A.D.-UP.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5714992"/>
            <a:ext cx="2857520" cy="11430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AGE 5 </a:t>
            </a:r>
            <a:r>
              <a:rPr lang="en-US" sz="2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Undersea &amp; Space Economy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เศรษฐกิจใต้สมุทร-อวกาศ</a:t>
            </a:r>
          </a:p>
          <a:p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2050 A.D.UP </a:t>
            </a: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ight Arrow 9"/>
          <p:cNvSpPr/>
          <p:nvPr/>
        </p:nvSpPr>
        <p:spPr>
          <a:xfrm rot="18319836">
            <a:off x="1902948" y="2229995"/>
            <a:ext cx="1014197" cy="28575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399385">
            <a:off x="2454617" y="2711503"/>
            <a:ext cx="805744" cy="29268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14612" y="3286125"/>
            <a:ext cx="428628" cy="28575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93886">
            <a:off x="2100071" y="4246624"/>
            <a:ext cx="641864" cy="339579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745038">
            <a:off x="1229303" y="4824900"/>
            <a:ext cx="1214446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72066" y="1142984"/>
            <a:ext cx="2214578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เศรษฐกิจแบบพึ่งตนเอง</a:t>
            </a:r>
            <a:endParaRPr lang="en-US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6578" y="1981064"/>
            <a:ext cx="2357422" cy="9478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การผลิตแบบอุตสาหกรรม</a:t>
            </a:r>
            <a:endParaRPr lang="en-US" sz="20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ข้ามชาติ</a:t>
            </a:r>
          </a:p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Transnational Companies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2330" y="3286124"/>
            <a:ext cx="2000264" cy="7143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เศรษฐกิจพึ่งพิงกัน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World Economy Linkage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58082" y="4500570"/>
            <a:ext cx="1714512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เศรษฐกิจบนความไม่เป็นมนุษย์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0496" y="6000768"/>
            <a:ext cx="2428892" cy="7143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เศรษฐกิจใหม่ของโลกอนาคต</a:t>
            </a:r>
            <a:endParaRPr lang="en-US" sz="2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071934" y="1233598"/>
            <a:ext cx="668790" cy="28575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86512" y="2285992"/>
            <a:ext cx="428628" cy="30336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500826" y="3500438"/>
            <a:ext cx="419104" cy="30336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929454" y="4714885"/>
            <a:ext cx="357190" cy="285752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500430" y="6215082"/>
            <a:ext cx="404215" cy="28575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71802" y="-24"/>
            <a:ext cx="407196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การเปลี่ยนแปลงในเชิงเศรษฐกิจ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14546" y="0"/>
            <a:ext cx="4929222" cy="1071546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Global Political Change</a:t>
            </a:r>
            <a:endParaRPr lang="th-TH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การเปลี่ยนแปลงทางการเมืองระหว่างประเทศ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1370752"/>
            <a:ext cx="2571768" cy="107157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กระแสทุนนิยมข้ามชาติ</a:t>
            </a:r>
          </a:p>
          <a:p>
            <a:pPr algn="ctr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Global Capitalism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042" y="4514024"/>
            <a:ext cx="2714644" cy="714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Transnational Corporation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786050" y="2513760"/>
            <a:ext cx="285752" cy="28575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2690307" y="952976"/>
            <a:ext cx="370643" cy="46490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28728" y="2870950"/>
            <a:ext cx="2928958" cy="12144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International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Trade Political</a:t>
            </a:r>
          </a:p>
          <a:p>
            <a:pPr algn="ctr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Global Firms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2786050" y="4156834"/>
            <a:ext cx="285752" cy="28575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85852" y="5657056"/>
            <a:ext cx="3500462" cy="10715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Non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State Action</a:t>
            </a:r>
          </a:p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จะเข้ามาแทนที่ระบบราชการ</a:t>
            </a:r>
          </a:p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ก่อให้เกิดรัฐบาลแบบ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CEO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2786050" y="5299842"/>
            <a:ext cx="285752" cy="28575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00694" y="1571612"/>
            <a:ext cx="2571768" cy="17859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การเปิดเสรีการค้า</a:t>
            </a:r>
          </a:p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ไร้พรมแดน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Borderless Trade</a:t>
            </a:r>
          </a:p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ไส้ในของมหาอำนาจ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0694" y="4000504"/>
            <a:ext cx="2571768" cy="2500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WTO 1980</a:t>
            </a:r>
          </a:p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GMS  1992</a:t>
            </a:r>
          </a:p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IMT-GT 1993</a:t>
            </a:r>
          </a:p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BIMSTEC 1997</a:t>
            </a:r>
          </a:p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ASEAN+6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/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2007</a:t>
            </a:r>
          </a:p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AEC 2015</a:t>
            </a:r>
          </a:p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FTA/USA/EU/Japan etc.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6643702" y="342900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6536545" y="1107265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5" grpId="0" animBg="1"/>
      <p:bldP spid="17" grpId="0" animBg="1"/>
      <p:bldP spid="19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3108" y="0"/>
            <a:ext cx="5214974" cy="121442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Global Political Change</a:t>
            </a:r>
            <a:endParaRPr lang="th-TH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การเปลี่ยนแปลงทางการเมืองระหว่างประเทศ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1428736"/>
            <a:ext cx="3000396" cy="107157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ประเทศมหาอำนาจเศรษฐกิจเกิดใหม่จะแทนเศรษฐกิจโลกแบบเดิม</a:t>
            </a:r>
          </a:p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Multi Polar World Economy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757" y="2857496"/>
            <a:ext cx="3113193" cy="121444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BRIC</a:t>
            </a:r>
          </a:p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KOREA</a:t>
            </a:r>
          </a:p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ASEAN  ETC.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ในอีก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ปีข้างหน้าจะมี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GDP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เท่ากับ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G-7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0" y="2500306"/>
            <a:ext cx="432388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4622356" y="1050464"/>
            <a:ext cx="291636" cy="464908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0364" y="4357694"/>
            <a:ext cx="3632020" cy="6429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การแบ่งขั้วมหาอำนาจทางเศรษฐกิจโลก</a:t>
            </a:r>
            <a:endParaRPr lang="en-US" sz="20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Beijing Consensus VS Washington Consensus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0364" y="5286388"/>
            <a:ext cx="3756135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สงครามการค้า</a:t>
            </a:r>
            <a:endParaRPr lang="en-US" sz="20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State Trading  Agency 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0364" y="6072230"/>
            <a:ext cx="3684696" cy="7143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สงครามเย็นยุคใหม่แบบหลายขั้ว</a:t>
            </a:r>
          </a:p>
          <a:p>
            <a:pPr algn="ctr"/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1" dirty="0" err="1" smtClean="0">
                <a:latin typeface="Angsana New" pitchFamily="18" charset="-34"/>
                <a:cs typeface="Angsana New" pitchFamily="18" charset="-34"/>
              </a:rPr>
              <a:t>Multipolar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Power Economic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4643438" y="4071942"/>
            <a:ext cx="319342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Down Arrow 22"/>
          <p:cNvSpPr/>
          <p:nvPr/>
        </p:nvSpPr>
        <p:spPr>
          <a:xfrm>
            <a:off x="4681286" y="5000636"/>
            <a:ext cx="247904" cy="2238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Down Arrow 23"/>
          <p:cNvSpPr/>
          <p:nvPr/>
        </p:nvSpPr>
        <p:spPr>
          <a:xfrm>
            <a:off x="4643438" y="5857892"/>
            <a:ext cx="247904" cy="2238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ectangle 24"/>
          <p:cNvSpPr/>
          <p:nvPr/>
        </p:nvSpPr>
        <p:spPr>
          <a:xfrm>
            <a:off x="6858016" y="1428736"/>
            <a:ext cx="1785918" cy="14287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กระแสเงินจะไหลออกจากโลกเก่าไปสู่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EMERGING</a:t>
            </a:r>
          </a:p>
          <a:p>
            <a:pPr algn="ctr"/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COUNTRIES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429388" y="1857364"/>
            <a:ext cx="363074" cy="464908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3357554" y="6381750"/>
            <a:ext cx="2895600" cy="476250"/>
          </a:xfrm>
        </p:spPr>
        <p:txBody>
          <a:bodyPr/>
          <a:lstStyle/>
          <a:p>
            <a:r>
              <a:rPr lang="en-US" dirty="0" smtClean="0"/>
              <a:t>www.tanitsorat.com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43240" y="-24"/>
            <a:ext cx="3071834" cy="1143008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Climate</a:t>
            </a:r>
          </a:p>
          <a:p>
            <a:pPr algn="ctr"/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Change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1071546"/>
            <a:ext cx="3000364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สภาวะโลกร้อน</a:t>
            </a:r>
          </a:p>
          <a:p>
            <a:pPr algn="ctr"/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Green House Gases Make Global Warming</a:t>
            </a:r>
            <a:endParaRPr lang="en-US" sz="17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928802"/>
            <a:ext cx="2571768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การเปลี่ยนแปลงสภาพภูมิอากาศของโลกแบบยากจะคาดเดา</a:t>
            </a:r>
            <a:endParaRPr lang="en-US" sz="17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4500570"/>
            <a:ext cx="2928958" cy="10001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Ocean Current</a:t>
            </a:r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Change</a:t>
            </a:r>
          </a:p>
          <a:p>
            <a:pPr algn="ctr"/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การเปลี่ยนแปลงของกระแสลมและกระแสน้ำในมหาสมุทร จะก่อให้เกิดการสูญพันธ์ครั้งใหญ่ของห่วงโซ่อาหารจากทะเล</a:t>
            </a:r>
            <a:endParaRPr lang="en-US" sz="17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5715016"/>
            <a:ext cx="2714644" cy="785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3-4 </a:t>
            </a:r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ทศวรรษข้างหน้า จะเกิดการแก่งแย่งแผ่นดินครั้งใหญ่สุดเท่าที่โลกเคยมี</a:t>
            </a:r>
            <a:endParaRPr lang="en-US" sz="17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134" y="1142984"/>
            <a:ext cx="2857552" cy="773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การตื่นตัวด้านสิ่งแวดล้อม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และคุณภาพชีวิต</a:t>
            </a:r>
            <a:endParaRPr lang="en-US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2134" y="2143116"/>
            <a:ext cx="285755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วิกฤตความมั่นคงด้านอาหาร</a:t>
            </a:r>
            <a:endParaRPr lang="en-US" sz="2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en-US" sz="1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2568 </a:t>
            </a:r>
            <a:r>
              <a:rPr lang="th-TH" sz="1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ประชากรโลก </a:t>
            </a:r>
            <a:r>
              <a:rPr lang="en-US" sz="1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600 </a:t>
            </a:r>
            <a:r>
              <a:rPr lang="th-TH" sz="1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ล้านคนจะขาดแคลนอาหาร</a:t>
            </a:r>
            <a:endParaRPr lang="en-US" sz="1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34" y="3011076"/>
            <a:ext cx="2857552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วิกฤตพลังงานฟอสซิล</a:t>
            </a:r>
            <a:endParaRPr lang="en-US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2166" y="3725456"/>
            <a:ext cx="2857552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วิกฤตด้านน้ำ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(Aquatic Ecosystem)</a:t>
            </a:r>
            <a:endParaRPr lang="en-US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2198" y="4511274"/>
            <a:ext cx="2857552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วิกฤตด้านทรัพยากรธรรมชาติ</a:t>
            </a:r>
            <a:endParaRPr lang="en-US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4429123" y="5429265"/>
            <a:ext cx="428629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7554" y="5857892"/>
            <a:ext cx="2643206" cy="7143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Global Government</a:t>
            </a: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5686998" y="4634577"/>
            <a:ext cx="372712" cy="3528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500166" y="1714488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500166" y="5500702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358082" y="1928802"/>
            <a:ext cx="214314" cy="2143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358082" y="2796762"/>
            <a:ext cx="214314" cy="2143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7358082" y="3511142"/>
            <a:ext cx="214314" cy="2143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358082" y="4296960"/>
            <a:ext cx="214314" cy="2143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9087475">
            <a:off x="3268466" y="1146053"/>
            <a:ext cx="714380" cy="4068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985616">
            <a:off x="5339508" y="1233575"/>
            <a:ext cx="714380" cy="4068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5720" y="3500438"/>
            <a:ext cx="2571768" cy="785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ระดับน้ำทะเลจะสูงขึ้น </a:t>
            </a:r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5-7 </a:t>
            </a:r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เมตร</a:t>
            </a:r>
          </a:p>
          <a:p>
            <a:pPr algn="ctr"/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หลายประเทศในโลกจะจมอยู่ใต้ทะเล</a:t>
            </a:r>
            <a:endParaRPr lang="en-US" sz="17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00430" y="4357694"/>
            <a:ext cx="2214578" cy="10001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การจัดระเบียบโลกใหม่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NEW WORLD ORDER</a:t>
            </a:r>
          </a:p>
        </p:txBody>
      </p:sp>
      <p:sp>
        <p:nvSpPr>
          <p:cNvPr id="34" name="Down Arrow 33"/>
          <p:cNvSpPr/>
          <p:nvPr/>
        </p:nvSpPr>
        <p:spPr>
          <a:xfrm rot="13653960">
            <a:off x="3125422" y="5116088"/>
            <a:ext cx="439234" cy="7260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1500166" y="2500306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1500166" y="4286256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2" y="2714620"/>
            <a:ext cx="3429024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Global Warming Age</a:t>
            </a:r>
          </a:p>
          <a:p>
            <a:pPr algn="ctr"/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อุณหภูมิโลก</a:t>
            </a:r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10-20</a:t>
            </a:r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ปี</a:t>
            </a:r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ข้างหน้าจะสูงขึ้น </a:t>
            </a:r>
            <a:r>
              <a:rPr lang="en-US" sz="1700" b="1" dirty="0" smtClean="0">
                <a:latin typeface="Angsana New" pitchFamily="18" charset="-34"/>
                <a:cs typeface="Angsana New" pitchFamily="18" charset="-34"/>
              </a:rPr>
              <a:t>4-5 </a:t>
            </a:r>
            <a:r>
              <a:rPr lang="th-TH" sz="1700" b="1" dirty="0" smtClean="0">
                <a:latin typeface="Angsana New" pitchFamily="18" charset="-34"/>
                <a:cs typeface="Angsana New" pitchFamily="18" charset="-34"/>
              </a:rPr>
              <a:t>เซลเซียส</a:t>
            </a:r>
            <a:endParaRPr lang="en-US" sz="17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1500166" y="3286124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10" y="0"/>
            <a:ext cx="7498080" cy="135729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การเปลี่ยนแปลงที่ไม่สมดุลของกระแสโลก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Imbalance Global Change</a:t>
            </a:r>
            <a:endParaRPr lang="en-US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2844" y="3071810"/>
            <a:ext cx="2428892" cy="16430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ECONOMIC </a:t>
            </a:r>
          </a:p>
          <a:p>
            <a:pPr algn="ctr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CHANGE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0430" y="1428736"/>
            <a:ext cx="2428892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SOCIAL</a:t>
            </a:r>
          </a:p>
          <a:p>
            <a:pPr algn="ctr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CHANGE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15140" y="3286124"/>
            <a:ext cx="2428892" cy="15001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CLIMATE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&amp;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ENVIRONMENT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CHANGE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4678" y="5429264"/>
            <a:ext cx="2857520" cy="150019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GLOBAL REGULATORS </a:t>
            </a:r>
          </a:p>
          <a:p>
            <a:pPr algn="ctr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APPROACH CHANGE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86116" y="3429000"/>
            <a:ext cx="2714644" cy="12858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กระแสการเปลี่ยนแปลงของโลก</a:t>
            </a:r>
            <a:endParaRPr lang="en-US" sz="20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การปรับตัวหรือจะสูญพันธุ์</a:t>
            </a:r>
          </a:p>
          <a:p>
            <a:pPr algn="ctr"/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Adapt or Extinction</a:t>
            </a: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Curved Up Arrow 13"/>
          <p:cNvSpPr/>
          <p:nvPr/>
        </p:nvSpPr>
        <p:spPr>
          <a:xfrm rot="12573248">
            <a:off x="5982986" y="1969546"/>
            <a:ext cx="2435042" cy="689455"/>
          </a:xfrm>
          <a:prstGeom prst="curvedUpArrow">
            <a:avLst>
              <a:gd name="adj1" fmla="val 25000"/>
              <a:gd name="adj2" fmla="val 747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8942322">
            <a:off x="6117133" y="5502281"/>
            <a:ext cx="2420543" cy="9093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2361782">
            <a:off x="808828" y="5275353"/>
            <a:ext cx="2393805" cy="9288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8880438">
            <a:off x="1289295" y="1910270"/>
            <a:ext cx="2169698" cy="6349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571736" y="3786190"/>
            <a:ext cx="71438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6000760" y="3786190"/>
            <a:ext cx="71438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6200000">
            <a:off x="4393405" y="2964653"/>
            <a:ext cx="571504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16200000">
            <a:off x="4393405" y="4893480"/>
            <a:ext cx="571504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3F6D-56E6-44F8-91E2-0ECB351644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143240" y="6381750"/>
            <a:ext cx="2895600" cy="476250"/>
          </a:xfrm>
        </p:spPr>
        <p:txBody>
          <a:bodyPr/>
          <a:lstStyle/>
          <a:p>
            <a:r>
              <a:rPr lang="en-US" dirty="0" smtClean="0"/>
              <a:t>www.tanitsorat.com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1334</TotalTime>
  <Words>1005</Words>
  <Application>Microsoft Office PowerPoint</Application>
  <PresentationFormat>On-screen Show (4:3)</PresentationFormat>
  <Paragraphs>224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Global Change</vt:lpstr>
      <vt:lpstr>Slide 2</vt:lpstr>
      <vt:lpstr>Slide 3</vt:lpstr>
      <vt:lpstr>Social Change : ความเปลี่ยนแปลงทางสังคม</vt:lpstr>
      <vt:lpstr>Slide 5</vt:lpstr>
      <vt:lpstr>Slide 6</vt:lpstr>
      <vt:lpstr>Slide 7</vt:lpstr>
      <vt:lpstr>Slide 8</vt:lpstr>
      <vt:lpstr>การเปลี่ยนแปลงที่ไม่สมดุลของกระแสโลก  Imbalance Global Change</vt:lpstr>
      <vt:lpstr>Slide 10</vt:lpstr>
      <vt:lpstr>Slide 11</vt:lpstr>
      <vt:lpstr>Slide 12</vt:lpstr>
      <vt:lpstr>Global Trend Impact แนวโน้มของโลกที่ต้องเผชิญในอนาคต....พร้อมแล้วหรือยังที่จะรับมือ?</vt:lpstr>
      <vt:lpstr>Slide 14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Change</dc:title>
  <dc:creator>Thanaphat</dc:creator>
  <cp:lastModifiedBy>Thanaphat</cp:lastModifiedBy>
  <cp:revision>144</cp:revision>
  <dcterms:created xsi:type="dcterms:W3CDTF">2011-02-18T03:40:22Z</dcterms:created>
  <dcterms:modified xsi:type="dcterms:W3CDTF">2011-02-28T00:50:26Z</dcterms:modified>
</cp:coreProperties>
</file>